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3"/>
  </p:notesMasterIdLst>
  <p:sldIdLst>
    <p:sldId id="256" r:id="rId4"/>
    <p:sldId id="276" r:id="rId5"/>
    <p:sldId id="272" r:id="rId6"/>
    <p:sldId id="294" r:id="rId7"/>
    <p:sldId id="295" r:id="rId8"/>
    <p:sldId id="296" r:id="rId9"/>
    <p:sldId id="299" r:id="rId10"/>
    <p:sldId id="297" r:id="rId11"/>
    <p:sldId id="300" r:id="rId12"/>
    <p:sldId id="302" r:id="rId13"/>
    <p:sldId id="298" r:id="rId14"/>
    <p:sldId id="304" r:id="rId15"/>
    <p:sldId id="301" r:id="rId16"/>
    <p:sldId id="305" r:id="rId17"/>
    <p:sldId id="307" r:id="rId18"/>
    <p:sldId id="308" r:id="rId19"/>
    <p:sldId id="306" r:id="rId20"/>
    <p:sldId id="311" r:id="rId21"/>
    <p:sldId id="310" r:id="rId22"/>
    <p:sldId id="274" r:id="rId23"/>
    <p:sldId id="309" r:id="rId24"/>
    <p:sldId id="257" r:id="rId25"/>
    <p:sldId id="303" r:id="rId26"/>
    <p:sldId id="261" r:id="rId27"/>
    <p:sldId id="271" r:id="rId28"/>
    <p:sldId id="275"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9144000" cy="5143500" type="screen16x9"/>
  <p:notesSz cx="6858000" cy="9144000"/>
  <p:embeddedFontLst>
    <p:embeddedFont>
      <p:font typeface="Amatic SC" panose="020B0604020202020204" charset="-79"/>
      <p:regular r:id="rId44"/>
      <p:bold r:id="rId45"/>
    </p:embeddedFont>
    <p:embeddedFont>
      <p:font typeface="Roboto Thin" panose="020B0604020202020204" charset="0"/>
      <p:regular r:id="rId46"/>
      <p:bold r:id="rId47"/>
      <p:italic r:id="rId48"/>
      <p:boldItalic r:id="rId49"/>
    </p:embeddedFont>
    <p:embeddedFont>
      <p:font typeface="Didact Gothic" panose="020B0604020202020204" charset="0"/>
      <p:regular r:id="rId50"/>
    </p:embeddedFont>
    <p:embeddedFont>
      <p:font typeface="Calibri" panose="020F0502020204030204" pitchFamily="34" charset="0"/>
      <p:regular r:id="rId51"/>
      <p:bold r:id="rId52"/>
      <p:italic r:id="rId53"/>
      <p:boldItalic r:id="rId54"/>
    </p:embeddedFont>
    <p:embeddedFont>
      <p:font typeface="Proxima Nova Semibold" panose="020B0604020202020204" charset="0"/>
      <p:regular r:id="rId55"/>
      <p:bold r:id="rId56"/>
      <p:boldItalic r:id="rId57"/>
    </p:embeddedFont>
    <p:embeddedFont>
      <p:font typeface="Roboto Light" panose="020B0604020202020204" charset="0"/>
      <p:regular r:id="rId58"/>
      <p:bold r:id="rId59"/>
      <p:italic r:id="rId60"/>
      <p:boldItalic r:id="rId61"/>
    </p:embeddedFont>
    <p:embeddedFont>
      <p:font typeface="Roboto Medium" panose="020B0604020202020204" charset="0"/>
      <p:regular r:id="rId62"/>
      <p:bold r:id="rId63"/>
      <p:italic r:id="rId64"/>
      <p:boldItalic r:id="rId65"/>
    </p:embeddedFont>
    <p:embeddedFont>
      <p:font typeface="Bree Serif" panose="020B0604020202020204" charset="0"/>
      <p:regular r:id="rId66"/>
    </p:embeddedFont>
    <p:embeddedFont>
      <p:font typeface="Roboto Black" panose="020B0604020202020204" charset="0"/>
      <p:bold r:id="rId67"/>
      <p:boldItalic r:id="rId68"/>
    </p:embeddedFont>
    <p:embeddedFont>
      <p:font typeface="Proxima Nova"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883DF3-5983-475F-876D-051B86D47C11}">
  <a:tblStyle styleId="{65883DF3-5983-475F-876D-051B86D47C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6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28.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516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72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616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015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97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242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136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881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442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4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068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244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646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683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84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42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496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538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9" r:id="rId5"/>
    <p:sldLayoutId id="2147483660" r:id="rId6"/>
    <p:sldLayoutId id="2147483661" r:id="rId7"/>
    <p:sldLayoutId id="2147483662" r:id="rId8"/>
    <p:sldLayoutId id="214748366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smtClean="0">
                <a:solidFill>
                  <a:schemeClr val="accent1"/>
                </a:solidFill>
              </a:rPr>
              <a:t>Email Classifier using python</a:t>
            </a:r>
            <a:endParaRPr dirty="0">
              <a:solidFill>
                <a:schemeClr val="accent1"/>
              </a:solidFill>
            </a:endParaRPr>
          </a:p>
        </p:txBody>
      </p:sp>
      <p:sp>
        <p:nvSpPr>
          <p:cNvPr id="110" name="Google Shape;110;p22"/>
          <p:cNvSpPr txBox="1">
            <a:spLocks noGrp="1"/>
          </p:cNvSpPr>
          <p:nvPr>
            <p:ph type="subTitle" idx="1"/>
          </p:nvPr>
        </p:nvSpPr>
        <p:spPr>
          <a:xfrm>
            <a:off x="5070310" y="4256046"/>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smtClean="0"/>
              <a:t>Machine Learing project</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2368" y="101616"/>
            <a:ext cx="2890441" cy="1588639"/>
          </a:xfrm>
          <a:prstGeom prst="rect">
            <a:avLst/>
          </a:prstGeom>
        </p:spPr>
      </p:pic>
      <p:pic>
        <p:nvPicPr>
          <p:cNvPr id="3" name="Picture 2"/>
          <p:cNvPicPr>
            <a:picLocks noChangeAspect="1"/>
          </p:cNvPicPr>
          <p:nvPr/>
        </p:nvPicPr>
        <p:blipFill>
          <a:blip r:embed="rId4"/>
          <a:stretch>
            <a:fillRect/>
          </a:stretch>
        </p:blipFill>
        <p:spPr>
          <a:xfrm>
            <a:off x="192924" y="1828800"/>
            <a:ext cx="3529331" cy="3038763"/>
          </a:xfrm>
          <a:prstGeom prst="rect">
            <a:avLst/>
          </a:prstGeom>
        </p:spPr>
      </p:pic>
      <p:pic>
        <p:nvPicPr>
          <p:cNvPr id="8" name="Picture 7"/>
          <p:cNvPicPr>
            <a:picLocks noChangeAspect="1"/>
          </p:cNvPicPr>
          <p:nvPr/>
        </p:nvPicPr>
        <p:blipFill>
          <a:blip r:embed="rId5"/>
          <a:stretch>
            <a:fillRect/>
          </a:stretch>
        </p:blipFill>
        <p:spPr>
          <a:xfrm>
            <a:off x="4276436" y="101616"/>
            <a:ext cx="4679290" cy="4627402"/>
          </a:xfrm>
          <a:prstGeom prst="rect">
            <a:avLst/>
          </a:prstGeom>
        </p:spPr>
      </p:pic>
    </p:spTree>
    <p:extLst>
      <p:ext uri="{BB962C8B-B14F-4D97-AF65-F5344CB8AC3E}">
        <p14:creationId xmlns:p14="http://schemas.microsoft.com/office/powerpoint/2010/main" val="2028104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2364" y="286541"/>
            <a:ext cx="4559794" cy="4571569"/>
          </a:xfrm>
          <a:prstGeom prst="rect">
            <a:avLst/>
          </a:prstGeom>
        </p:spPr>
      </p:pic>
      <p:pic>
        <p:nvPicPr>
          <p:cNvPr id="5" name="Picture 4"/>
          <p:cNvPicPr>
            <a:picLocks noChangeAspect="1"/>
          </p:cNvPicPr>
          <p:nvPr/>
        </p:nvPicPr>
        <p:blipFill>
          <a:blip r:embed="rId4"/>
          <a:stretch>
            <a:fillRect/>
          </a:stretch>
        </p:blipFill>
        <p:spPr>
          <a:xfrm>
            <a:off x="4795897" y="286542"/>
            <a:ext cx="4150225" cy="4654914"/>
          </a:xfrm>
          <a:prstGeom prst="rect">
            <a:avLst/>
          </a:prstGeom>
        </p:spPr>
      </p:pic>
    </p:spTree>
    <p:extLst>
      <p:ext uri="{BB962C8B-B14F-4D97-AF65-F5344CB8AC3E}">
        <p14:creationId xmlns:p14="http://schemas.microsoft.com/office/powerpoint/2010/main" val="326417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lvl="0"/>
            <a:r>
              <a:rPr lang="es" dirty="0"/>
              <a:t>Data </a:t>
            </a:r>
            <a:r>
              <a:rPr lang="es" dirty="0" smtClean="0"/>
              <a:t>preprocessing</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0" name="TextBox 19"/>
          <p:cNvSpPr txBox="1"/>
          <p:nvPr/>
        </p:nvSpPr>
        <p:spPr>
          <a:xfrm>
            <a:off x="311700" y="1738851"/>
            <a:ext cx="8590835" cy="2031325"/>
          </a:xfrm>
          <a:prstGeom prst="rect">
            <a:avLst/>
          </a:prstGeom>
          <a:noFill/>
        </p:spPr>
        <p:txBody>
          <a:bodyPr wrap="square" rtlCol="0">
            <a:spAutoFit/>
          </a:bodyPr>
          <a:lstStyle/>
          <a:p>
            <a:r>
              <a:rPr lang="en-US" dirty="0" smtClean="0">
                <a:solidFill>
                  <a:schemeClr val="bg1"/>
                </a:solidFill>
              </a:rPr>
              <a:t>-Using </a:t>
            </a:r>
            <a:r>
              <a:rPr lang="en-US" dirty="0" err="1" smtClean="0">
                <a:solidFill>
                  <a:schemeClr val="bg1"/>
                </a:solidFill>
              </a:rPr>
              <a:t>transform_text</a:t>
            </a:r>
            <a:r>
              <a:rPr lang="en-US" dirty="0" smtClean="0">
                <a:solidFill>
                  <a:schemeClr val="bg1"/>
                </a:solidFill>
              </a:rPr>
              <a:t> function we’ll transform the input mail</a:t>
            </a:r>
          </a:p>
          <a:p>
            <a:r>
              <a:rPr lang="en-US" dirty="0" smtClean="0">
                <a:solidFill>
                  <a:schemeClr val="bg1"/>
                </a:solidFill>
              </a:rPr>
              <a:t>      -converting all the characters to lower case then checking for the alphanumeric</a:t>
            </a:r>
          </a:p>
          <a:p>
            <a:r>
              <a:rPr lang="en-US" dirty="0">
                <a:solidFill>
                  <a:schemeClr val="bg1"/>
                </a:solidFill>
              </a:rPr>
              <a:t> </a:t>
            </a:r>
            <a:r>
              <a:rPr lang="en-US" dirty="0" smtClean="0">
                <a:solidFill>
                  <a:schemeClr val="bg1"/>
                </a:solidFill>
              </a:rPr>
              <a:t>     -Removing the </a:t>
            </a:r>
            <a:r>
              <a:rPr lang="en-US" dirty="0" err="1" smtClean="0">
                <a:solidFill>
                  <a:schemeClr val="bg1"/>
                </a:solidFill>
              </a:rPr>
              <a:t>stopwords</a:t>
            </a:r>
            <a:r>
              <a:rPr lang="en-US" dirty="0" smtClean="0">
                <a:solidFill>
                  <a:schemeClr val="bg1"/>
                </a:solidFill>
              </a:rPr>
              <a:t> and punctuation from the data</a:t>
            </a:r>
          </a:p>
          <a:p>
            <a:r>
              <a:rPr lang="en-US" dirty="0">
                <a:solidFill>
                  <a:schemeClr val="bg1"/>
                </a:solidFill>
              </a:rPr>
              <a:t> </a:t>
            </a:r>
            <a:r>
              <a:rPr lang="en-US" dirty="0" smtClean="0">
                <a:solidFill>
                  <a:schemeClr val="bg1"/>
                </a:solidFill>
              </a:rPr>
              <a:t>     -stemming the text</a:t>
            </a:r>
          </a:p>
          <a:p>
            <a:r>
              <a:rPr lang="en-US" dirty="0">
                <a:solidFill>
                  <a:schemeClr val="bg1"/>
                </a:solidFill>
              </a:rPr>
              <a:t> </a:t>
            </a:r>
            <a:r>
              <a:rPr lang="en-US" dirty="0" smtClean="0">
                <a:solidFill>
                  <a:schemeClr val="bg1"/>
                </a:solidFill>
              </a:rPr>
              <a:t>     -At the end appending all our text in new </a:t>
            </a:r>
            <a:r>
              <a:rPr lang="en-US" dirty="0" err="1" smtClean="0">
                <a:solidFill>
                  <a:schemeClr val="bg1"/>
                </a:solidFill>
              </a:rPr>
              <a:t>dataframe</a:t>
            </a:r>
            <a:endParaRPr lang="en-US" dirty="0" smtClean="0">
              <a:solidFill>
                <a:schemeClr val="bg1"/>
              </a:solidFill>
            </a:endParaRPr>
          </a:p>
          <a:p>
            <a:endParaRPr lang="en-US" dirty="0" smtClean="0">
              <a:solidFill>
                <a:schemeClr val="bg1"/>
              </a:solidFill>
            </a:endParaRPr>
          </a:p>
          <a:p>
            <a:r>
              <a:rPr lang="en-US" dirty="0" smtClean="0">
                <a:solidFill>
                  <a:schemeClr val="bg1"/>
                </a:solidFill>
              </a:rPr>
              <a:t>-Using word cloud for finding the most used words in the </a:t>
            </a:r>
            <a:r>
              <a:rPr lang="en-US" dirty="0" err="1" smtClean="0">
                <a:solidFill>
                  <a:schemeClr val="bg1"/>
                </a:solidFill>
              </a:rPr>
              <a:t>dataframe</a:t>
            </a:r>
            <a:endParaRPr lang="en-US" dirty="0" smtClean="0">
              <a:solidFill>
                <a:schemeClr val="bg1"/>
              </a:solidFill>
            </a:endParaRPr>
          </a:p>
          <a:p>
            <a:endParaRPr lang="en-US" dirty="0" smtClean="0">
              <a:solidFill>
                <a:schemeClr val="bg1"/>
              </a:solidFill>
            </a:endParaRPr>
          </a:p>
          <a:p>
            <a:r>
              <a:rPr lang="en-US" dirty="0" smtClean="0">
                <a:solidFill>
                  <a:schemeClr val="bg1"/>
                </a:solidFill>
              </a:rPr>
              <a:t>-calculating the most used words in the ham and spam mails</a:t>
            </a:r>
          </a:p>
        </p:txBody>
      </p:sp>
    </p:spTree>
    <p:extLst>
      <p:ext uri="{BB962C8B-B14F-4D97-AF65-F5344CB8AC3E}">
        <p14:creationId xmlns:p14="http://schemas.microsoft.com/office/powerpoint/2010/main" val="3163679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5337" y="28220"/>
            <a:ext cx="7173326" cy="5087060"/>
          </a:xfrm>
          <a:prstGeom prst="rect">
            <a:avLst/>
          </a:prstGeom>
        </p:spPr>
      </p:pic>
    </p:spTree>
    <p:extLst>
      <p:ext uri="{BB962C8B-B14F-4D97-AF65-F5344CB8AC3E}">
        <p14:creationId xmlns:p14="http://schemas.microsoft.com/office/powerpoint/2010/main" val="23928572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78035" y="533893"/>
            <a:ext cx="4700549" cy="4398769"/>
          </a:xfrm>
          <a:prstGeom prst="rect">
            <a:avLst/>
          </a:prstGeom>
        </p:spPr>
      </p:pic>
      <p:pic>
        <p:nvPicPr>
          <p:cNvPr id="4" name="Picture 3"/>
          <p:cNvPicPr>
            <a:picLocks noChangeAspect="1"/>
          </p:cNvPicPr>
          <p:nvPr/>
        </p:nvPicPr>
        <p:blipFill>
          <a:blip r:embed="rId4"/>
          <a:stretch>
            <a:fillRect/>
          </a:stretch>
        </p:blipFill>
        <p:spPr>
          <a:xfrm>
            <a:off x="0" y="528728"/>
            <a:ext cx="4378035" cy="4228444"/>
          </a:xfrm>
          <a:prstGeom prst="rect">
            <a:avLst/>
          </a:prstGeom>
        </p:spPr>
      </p:pic>
    </p:spTree>
    <p:extLst>
      <p:ext uri="{BB962C8B-B14F-4D97-AF65-F5344CB8AC3E}">
        <p14:creationId xmlns:p14="http://schemas.microsoft.com/office/powerpoint/2010/main" val="2508018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8905" y="338862"/>
            <a:ext cx="4050075" cy="4325502"/>
          </a:xfrm>
          <a:prstGeom prst="rect">
            <a:avLst/>
          </a:prstGeom>
        </p:spPr>
      </p:pic>
      <p:pic>
        <p:nvPicPr>
          <p:cNvPr id="4" name="Picture 3"/>
          <p:cNvPicPr>
            <a:picLocks noChangeAspect="1"/>
          </p:cNvPicPr>
          <p:nvPr/>
        </p:nvPicPr>
        <p:blipFill>
          <a:blip r:embed="rId4"/>
          <a:stretch>
            <a:fillRect/>
          </a:stretch>
        </p:blipFill>
        <p:spPr>
          <a:xfrm>
            <a:off x="4168980" y="375807"/>
            <a:ext cx="4904958" cy="4251611"/>
          </a:xfrm>
          <a:prstGeom prst="rect">
            <a:avLst/>
          </a:prstGeom>
        </p:spPr>
      </p:pic>
    </p:spTree>
    <p:extLst>
      <p:ext uri="{BB962C8B-B14F-4D97-AF65-F5344CB8AC3E}">
        <p14:creationId xmlns:p14="http://schemas.microsoft.com/office/powerpoint/2010/main" val="2952386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lvl="0"/>
            <a:r>
              <a:rPr lang="es" dirty="0" smtClean="0"/>
              <a:t>Model Building</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0" name="TextBox 19"/>
          <p:cNvSpPr txBox="1"/>
          <p:nvPr/>
        </p:nvSpPr>
        <p:spPr>
          <a:xfrm>
            <a:off x="276582" y="1341687"/>
            <a:ext cx="8590835" cy="3970318"/>
          </a:xfrm>
          <a:prstGeom prst="rect">
            <a:avLst/>
          </a:prstGeom>
          <a:noFill/>
        </p:spPr>
        <p:txBody>
          <a:bodyPr wrap="square" rtlCol="0">
            <a:spAutoFit/>
          </a:bodyPr>
          <a:lstStyle/>
          <a:p>
            <a:r>
              <a:rPr lang="en-US" dirty="0" smtClean="0">
                <a:solidFill>
                  <a:schemeClr val="bg1"/>
                </a:solidFill>
              </a:rPr>
              <a:t>-Using Naive based algorithm, as it performs well on textual data</a:t>
            </a:r>
          </a:p>
          <a:p>
            <a:endParaRPr lang="en-US" dirty="0" smtClean="0">
              <a:solidFill>
                <a:schemeClr val="bg1"/>
              </a:solidFill>
            </a:endParaRPr>
          </a:p>
          <a:p>
            <a:r>
              <a:rPr lang="en-US" dirty="0" smtClean="0">
                <a:solidFill>
                  <a:schemeClr val="bg1"/>
                </a:solidFill>
              </a:rPr>
              <a:t>-Using </a:t>
            </a:r>
            <a:r>
              <a:rPr lang="en-US" dirty="0" err="1" smtClean="0">
                <a:solidFill>
                  <a:schemeClr val="bg1"/>
                </a:solidFill>
              </a:rPr>
              <a:t>TidfVectorizer</a:t>
            </a:r>
            <a:r>
              <a:rPr lang="en-US" dirty="0" smtClean="0">
                <a:solidFill>
                  <a:schemeClr val="bg1"/>
                </a:solidFill>
              </a:rPr>
              <a:t> to convert the data into numeric form </a:t>
            </a:r>
          </a:p>
          <a:p>
            <a:endParaRPr lang="en-US" dirty="0" smtClean="0">
              <a:solidFill>
                <a:schemeClr val="bg1"/>
              </a:solidFill>
            </a:endParaRPr>
          </a:p>
          <a:p>
            <a:r>
              <a:rPr lang="en-US" dirty="0" smtClean="0">
                <a:solidFill>
                  <a:schemeClr val="bg1"/>
                </a:solidFill>
              </a:rPr>
              <a:t>-Using </a:t>
            </a:r>
            <a:r>
              <a:rPr lang="en-US" dirty="0" err="1" smtClean="0">
                <a:solidFill>
                  <a:schemeClr val="bg1"/>
                </a:solidFill>
              </a:rPr>
              <a:t>train_test_split</a:t>
            </a:r>
            <a:r>
              <a:rPr lang="en-US" dirty="0" smtClean="0">
                <a:solidFill>
                  <a:schemeClr val="bg1"/>
                </a:solidFill>
              </a:rPr>
              <a:t> for splitting the data into training data and testing data</a:t>
            </a:r>
          </a:p>
          <a:p>
            <a:endParaRPr lang="en-US" dirty="0" smtClean="0">
              <a:solidFill>
                <a:schemeClr val="bg1"/>
              </a:solidFill>
            </a:endParaRPr>
          </a:p>
          <a:p>
            <a:r>
              <a:rPr lang="en-US" dirty="0" smtClean="0">
                <a:solidFill>
                  <a:schemeClr val="bg1"/>
                </a:solidFill>
              </a:rPr>
              <a:t>-Using different Naïve based </a:t>
            </a:r>
            <a:r>
              <a:rPr lang="en-US" dirty="0" err="1" smtClean="0">
                <a:solidFill>
                  <a:schemeClr val="bg1"/>
                </a:solidFill>
              </a:rPr>
              <a:t>techiques</a:t>
            </a:r>
            <a:r>
              <a:rPr lang="en-US" dirty="0" smtClean="0">
                <a:solidFill>
                  <a:schemeClr val="bg1"/>
                </a:solidFill>
              </a:rPr>
              <a:t> line </a:t>
            </a:r>
            <a:r>
              <a:rPr lang="en-US" dirty="0" err="1" smtClean="0">
                <a:solidFill>
                  <a:schemeClr val="bg1"/>
                </a:solidFill>
              </a:rPr>
              <a:t>GaussianNB</a:t>
            </a:r>
            <a:r>
              <a:rPr lang="en-US" dirty="0" smtClean="0">
                <a:solidFill>
                  <a:schemeClr val="bg1"/>
                </a:solidFill>
              </a:rPr>
              <a:t>, </a:t>
            </a:r>
            <a:r>
              <a:rPr lang="en-US" dirty="0" err="1" smtClean="0">
                <a:solidFill>
                  <a:schemeClr val="bg1"/>
                </a:solidFill>
              </a:rPr>
              <a:t>MultinomialNB</a:t>
            </a:r>
            <a:r>
              <a:rPr lang="en-US" dirty="0" smtClean="0">
                <a:solidFill>
                  <a:schemeClr val="bg1"/>
                </a:solidFill>
              </a:rPr>
              <a:t>, </a:t>
            </a:r>
            <a:r>
              <a:rPr lang="en-US" dirty="0" err="1" smtClean="0">
                <a:solidFill>
                  <a:schemeClr val="bg1"/>
                </a:solidFill>
              </a:rPr>
              <a:t>BernoulliNB</a:t>
            </a:r>
            <a:endParaRPr lang="en-US" dirty="0" smtClean="0">
              <a:solidFill>
                <a:schemeClr val="bg1"/>
              </a:solidFill>
            </a:endParaRPr>
          </a:p>
          <a:p>
            <a:endParaRPr lang="en-US" dirty="0" smtClean="0">
              <a:solidFill>
                <a:schemeClr val="bg1"/>
              </a:solidFill>
            </a:endParaRPr>
          </a:p>
          <a:p>
            <a:r>
              <a:rPr lang="en-US" dirty="0" smtClean="0">
                <a:solidFill>
                  <a:schemeClr val="bg1"/>
                </a:solidFill>
              </a:rPr>
              <a:t>-Using different ML algorithms Logistic Regression, SVC, </a:t>
            </a:r>
            <a:r>
              <a:rPr lang="en-IN" dirty="0" err="1" smtClean="0">
                <a:solidFill>
                  <a:schemeClr val="bg1"/>
                </a:solidFill>
              </a:rPr>
              <a:t>KNeighborsClassifier</a:t>
            </a:r>
            <a:r>
              <a:rPr lang="en-IN" dirty="0" smtClean="0">
                <a:solidFill>
                  <a:schemeClr val="bg1"/>
                </a:solidFill>
              </a:rPr>
              <a:t>, </a:t>
            </a:r>
            <a:r>
              <a:rPr lang="en-IN" dirty="0" err="1" smtClean="0">
                <a:solidFill>
                  <a:schemeClr val="bg1"/>
                </a:solidFill>
              </a:rPr>
              <a:t>RandomForestClassifier</a:t>
            </a:r>
            <a:r>
              <a:rPr lang="en-IN" dirty="0" smtClean="0">
                <a:solidFill>
                  <a:schemeClr val="bg1"/>
                </a:solidFill>
              </a:rPr>
              <a:t>,</a:t>
            </a:r>
            <a:r>
              <a:rPr lang="en-IN" dirty="0">
                <a:solidFill>
                  <a:schemeClr val="bg1"/>
                </a:solidFill>
              </a:rPr>
              <a:t> </a:t>
            </a:r>
            <a:r>
              <a:rPr lang="en-IN" dirty="0" err="1" smtClean="0">
                <a:solidFill>
                  <a:schemeClr val="bg1"/>
                </a:solidFill>
              </a:rPr>
              <a:t>AdaBoostClassifier</a:t>
            </a:r>
            <a:r>
              <a:rPr lang="en-IN" dirty="0" smtClean="0">
                <a:solidFill>
                  <a:schemeClr val="bg1"/>
                </a:solidFill>
              </a:rPr>
              <a:t>, </a:t>
            </a:r>
            <a:r>
              <a:rPr lang="en-IN" dirty="0" err="1" smtClean="0">
                <a:solidFill>
                  <a:schemeClr val="bg1"/>
                </a:solidFill>
              </a:rPr>
              <a:t>BaggingClassifier</a:t>
            </a:r>
            <a:r>
              <a:rPr lang="en-IN" dirty="0" smtClean="0">
                <a:solidFill>
                  <a:schemeClr val="bg1"/>
                </a:solidFill>
              </a:rPr>
              <a:t>,</a:t>
            </a:r>
            <a:r>
              <a:rPr lang="en-IN" dirty="0">
                <a:solidFill>
                  <a:schemeClr val="bg1"/>
                </a:solidFill>
              </a:rPr>
              <a:t> </a:t>
            </a:r>
            <a:r>
              <a:rPr lang="en-IN" dirty="0" err="1" smtClean="0">
                <a:solidFill>
                  <a:schemeClr val="bg1"/>
                </a:solidFill>
              </a:rPr>
              <a:t>ExtraTreesClassifier</a:t>
            </a:r>
            <a:r>
              <a:rPr lang="en-IN" dirty="0" smtClean="0">
                <a:solidFill>
                  <a:schemeClr val="bg1"/>
                </a:solidFill>
              </a:rPr>
              <a:t>,</a:t>
            </a:r>
            <a:r>
              <a:rPr lang="en-IN" dirty="0">
                <a:solidFill>
                  <a:schemeClr val="bg1"/>
                </a:solidFill>
              </a:rPr>
              <a:t> </a:t>
            </a:r>
            <a:r>
              <a:rPr lang="en-IN" dirty="0" err="1" smtClean="0">
                <a:solidFill>
                  <a:schemeClr val="bg1"/>
                </a:solidFill>
              </a:rPr>
              <a:t>GradientBoostingClassifier</a:t>
            </a:r>
            <a:r>
              <a:rPr lang="en-IN" dirty="0" smtClean="0">
                <a:solidFill>
                  <a:schemeClr val="bg1"/>
                </a:solidFill>
              </a:rPr>
              <a:t>, </a:t>
            </a:r>
            <a:r>
              <a:rPr lang="en-IN" dirty="0" err="1" smtClean="0">
                <a:solidFill>
                  <a:schemeClr val="bg1"/>
                </a:solidFill>
              </a:rPr>
              <a:t>XGBClassifier</a:t>
            </a:r>
            <a:endParaRPr lang="en-IN" dirty="0" smtClean="0">
              <a:solidFill>
                <a:schemeClr val="bg1"/>
              </a:solidFill>
            </a:endParaRPr>
          </a:p>
          <a:p>
            <a:endParaRPr lang="en-IN" dirty="0">
              <a:solidFill>
                <a:schemeClr val="bg1"/>
              </a:solidFill>
            </a:endParaRPr>
          </a:p>
          <a:p>
            <a:r>
              <a:rPr lang="en-US" dirty="0" smtClean="0">
                <a:solidFill>
                  <a:schemeClr val="bg1"/>
                </a:solidFill>
              </a:rPr>
              <a:t>-Calculating accuracy and precision of each techniques</a:t>
            </a:r>
          </a:p>
          <a:p>
            <a:endParaRPr lang="en-US" dirty="0" smtClean="0">
              <a:solidFill>
                <a:schemeClr val="bg1"/>
              </a:solidFill>
            </a:endParaRPr>
          </a:p>
          <a:p>
            <a:r>
              <a:rPr lang="en-US" dirty="0" smtClean="0">
                <a:solidFill>
                  <a:schemeClr val="bg1"/>
                </a:solidFill>
              </a:rPr>
              <a:t>-Model improving</a:t>
            </a:r>
          </a:p>
          <a:p>
            <a:r>
              <a:rPr lang="en-US" dirty="0">
                <a:solidFill>
                  <a:schemeClr val="bg1"/>
                </a:solidFill>
              </a:rPr>
              <a:t> </a:t>
            </a:r>
            <a:r>
              <a:rPr lang="en-US" dirty="0" smtClean="0">
                <a:solidFill>
                  <a:schemeClr val="bg1"/>
                </a:solidFill>
              </a:rPr>
              <a:t>   -Using voting classifier to select the best technique</a:t>
            </a:r>
          </a:p>
          <a:p>
            <a:endParaRPr lang="en-US" dirty="0" smtClean="0">
              <a:solidFill>
                <a:schemeClr val="bg1"/>
              </a:solidFill>
            </a:endParaRPr>
          </a:p>
          <a:p>
            <a:r>
              <a:rPr lang="en-US" dirty="0" smtClean="0">
                <a:solidFill>
                  <a:schemeClr val="bg1"/>
                </a:solidFill>
              </a:rPr>
              <a:t>-Using pickle , to pickle the </a:t>
            </a:r>
            <a:r>
              <a:rPr lang="en-US" dirty="0" err="1" smtClean="0">
                <a:solidFill>
                  <a:schemeClr val="bg1"/>
                </a:solidFill>
              </a:rPr>
              <a:t>victorizer</a:t>
            </a:r>
            <a:r>
              <a:rPr lang="en-US" dirty="0" smtClean="0">
                <a:solidFill>
                  <a:schemeClr val="bg1"/>
                </a:solidFill>
              </a:rPr>
              <a:t> and model </a:t>
            </a:r>
            <a:r>
              <a:rPr lang="en-US" dirty="0" err="1" smtClean="0">
                <a:solidFill>
                  <a:schemeClr val="bg1"/>
                </a:solidFill>
              </a:rPr>
              <a:t>pkl</a:t>
            </a:r>
            <a:r>
              <a:rPr lang="en-US" dirty="0" smtClean="0">
                <a:solidFill>
                  <a:schemeClr val="bg1"/>
                </a:solidFill>
              </a:rPr>
              <a:t> file and create the pipeline</a:t>
            </a:r>
          </a:p>
          <a:p>
            <a:endParaRPr lang="en-US" dirty="0" smtClean="0">
              <a:solidFill>
                <a:schemeClr val="bg1"/>
              </a:solidFill>
            </a:endParaRPr>
          </a:p>
        </p:txBody>
      </p:sp>
    </p:spTree>
    <p:extLst>
      <p:ext uri="{BB962C8B-B14F-4D97-AF65-F5344CB8AC3E}">
        <p14:creationId xmlns:p14="http://schemas.microsoft.com/office/powerpoint/2010/main" val="14612416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37672" y="286327"/>
            <a:ext cx="5843355" cy="4759910"/>
          </a:xfrm>
          <a:prstGeom prst="rect">
            <a:avLst/>
          </a:prstGeom>
        </p:spPr>
      </p:pic>
    </p:spTree>
    <p:extLst>
      <p:ext uri="{BB962C8B-B14F-4D97-AF65-F5344CB8AC3E}">
        <p14:creationId xmlns:p14="http://schemas.microsoft.com/office/powerpoint/2010/main" val="3213738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352801" y="230909"/>
            <a:ext cx="5791200" cy="4701309"/>
          </a:xfrm>
          <a:prstGeom prst="rect">
            <a:avLst/>
          </a:prstGeom>
        </p:spPr>
      </p:pic>
      <p:pic>
        <p:nvPicPr>
          <p:cNvPr id="4" name="Picture 3"/>
          <p:cNvPicPr>
            <a:picLocks noChangeAspect="1"/>
          </p:cNvPicPr>
          <p:nvPr/>
        </p:nvPicPr>
        <p:blipFill>
          <a:blip r:embed="rId4"/>
          <a:stretch>
            <a:fillRect/>
          </a:stretch>
        </p:blipFill>
        <p:spPr>
          <a:xfrm>
            <a:off x="122714" y="99335"/>
            <a:ext cx="2712850" cy="5044165"/>
          </a:xfrm>
          <a:prstGeom prst="rect">
            <a:avLst/>
          </a:prstGeom>
        </p:spPr>
      </p:pic>
    </p:spTree>
    <p:extLst>
      <p:ext uri="{BB962C8B-B14F-4D97-AF65-F5344CB8AC3E}">
        <p14:creationId xmlns:p14="http://schemas.microsoft.com/office/powerpoint/2010/main" val="34211636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8293" y="419710"/>
            <a:ext cx="8546780" cy="4346254"/>
          </a:xfrm>
          <a:prstGeom prst="rect">
            <a:avLst/>
          </a:prstGeom>
        </p:spPr>
      </p:pic>
    </p:spTree>
    <p:extLst>
      <p:ext uri="{BB962C8B-B14F-4D97-AF65-F5344CB8AC3E}">
        <p14:creationId xmlns:p14="http://schemas.microsoft.com/office/powerpoint/2010/main" val="2908584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3" name="TextBox 2"/>
          <p:cNvSpPr txBox="1"/>
          <p:nvPr/>
        </p:nvSpPr>
        <p:spPr>
          <a:xfrm>
            <a:off x="733987" y="1738993"/>
            <a:ext cx="4943982" cy="523220"/>
          </a:xfrm>
          <a:prstGeom prst="rect">
            <a:avLst/>
          </a:prstGeom>
          <a:noFill/>
        </p:spPr>
        <p:txBody>
          <a:bodyPr wrap="none" rtlCol="0">
            <a:spAutoFit/>
          </a:bodyPr>
          <a:lstStyle/>
          <a:p>
            <a:r>
              <a:rPr lang="en-US" b="1" dirty="0">
                <a:solidFill>
                  <a:schemeClr val="accent6">
                    <a:lumMod val="75000"/>
                  </a:schemeClr>
                </a:solidFill>
              </a:rPr>
              <a:t>B.TECH 2022-2026 </a:t>
            </a:r>
            <a:r>
              <a:rPr lang="en-US" b="1" dirty="0" smtClean="0">
                <a:solidFill>
                  <a:schemeClr val="accent6">
                    <a:lumMod val="75000"/>
                  </a:schemeClr>
                </a:solidFill>
              </a:rPr>
              <a:t>4</a:t>
            </a:r>
            <a:r>
              <a:rPr lang="en-US" b="1" baseline="30000" dirty="0" smtClean="0">
                <a:solidFill>
                  <a:schemeClr val="accent6">
                    <a:lumMod val="75000"/>
                  </a:schemeClr>
                </a:solidFill>
              </a:rPr>
              <a:t>th</a:t>
            </a:r>
            <a:r>
              <a:rPr lang="en-US" b="1" dirty="0" smtClean="0">
                <a:solidFill>
                  <a:schemeClr val="accent6">
                    <a:lumMod val="75000"/>
                  </a:schemeClr>
                </a:solidFill>
              </a:rPr>
              <a:t> </a:t>
            </a:r>
            <a:r>
              <a:rPr lang="en-US" b="1" dirty="0">
                <a:solidFill>
                  <a:schemeClr val="accent6">
                    <a:lumMod val="75000"/>
                  </a:schemeClr>
                </a:solidFill>
              </a:rPr>
              <a:t>SEMESTER </a:t>
            </a:r>
            <a:r>
              <a:rPr lang="en-US" b="1" dirty="0" smtClean="0">
                <a:solidFill>
                  <a:schemeClr val="accent6">
                    <a:lumMod val="75000"/>
                  </a:schemeClr>
                </a:solidFill>
              </a:rPr>
              <a:t>LEARNING </a:t>
            </a:r>
            <a:r>
              <a:rPr lang="en-US" b="1" dirty="0">
                <a:solidFill>
                  <a:schemeClr val="accent6">
                    <a:lumMod val="75000"/>
                  </a:schemeClr>
                </a:solidFill>
              </a:rPr>
              <a:t>PROJECT</a:t>
            </a:r>
          </a:p>
          <a:p>
            <a:endParaRPr lang="en-IN" dirty="0">
              <a:solidFill>
                <a:schemeClr val="accent6">
                  <a:lumMod val="75000"/>
                </a:schemeClr>
              </a:solidFill>
            </a:endParaRPr>
          </a:p>
        </p:txBody>
      </p:sp>
      <p:sp>
        <p:nvSpPr>
          <p:cNvPr id="7" name="TextBox 6"/>
          <p:cNvSpPr txBox="1"/>
          <p:nvPr/>
        </p:nvSpPr>
        <p:spPr>
          <a:xfrm>
            <a:off x="-771525" y="2353997"/>
            <a:ext cx="7884475" cy="1600438"/>
          </a:xfrm>
          <a:prstGeom prst="rect">
            <a:avLst/>
          </a:prstGeom>
          <a:noFill/>
        </p:spPr>
        <p:txBody>
          <a:bodyPr wrap="square" rtlCol="0">
            <a:spAutoFit/>
          </a:bodyPr>
          <a:lstStyle/>
          <a:p>
            <a:pPr algn="ctr"/>
            <a:r>
              <a:rPr lang="en-IN" b="1" dirty="0">
                <a:solidFill>
                  <a:schemeClr val="bg1"/>
                </a:solidFill>
                <a:latin typeface="+mj-lt"/>
              </a:rPr>
              <a:t>Submitted by</a:t>
            </a:r>
            <a:br>
              <a:rPr lang="en-IN" b="1" dirty="0">
                <a:solidFill>
                  <a:schemeClr val="bg1"/>
                </a:solidFill>
                <a:latin typeface="+mj-lt"/>
              </a:rPr>
            </a:br>
            <a:r>
              <a:rPr lang="en-IN" i="1" dirty="0" smtClean="0">
                <a:solidFill>
                  <a:schemeClr val="accent6">
                    <a:lumMod val="75000"/>
                  </a:schemeClr>
                </a:solidFill>
                <a:latin typeface="+mj-lt"/>
              </a:rPr>
              <a:t>SUMAN KUMAR RANA, SURYA PRAKASH, MOHILESH MADAN PATRO</a:t>
            </a:r>
            <a:r>
              <a:rPr lang="en-IN" dirty="0">
                <a:solidFill>
                  <a:schemeClr val="accent6">
                    <a:lumMod val="75000"/>
                  </a:schemeClr>
                </a:solidFill>
                <a:latin typeface="+mj-lt"/>
              </a:rPr>
              <a:t/>
            </a:r>
            <a:br>
              <a:rPr lang="en-IN" dirty="0">
                <a:solidFill>
                  <a:schemeClr val="accent6">
                    <a:lumMod val="75000"/>
                  </a:schemeClr>
                </a:solidFill>
                <a:latin typeface="+mj-lt"/>
              </a:rPr>
            </a:br>
            <a:r>
              <a:rPr lang="en-IN" dirty="0">
                <a:solidFill>
                  <a:schemeClr val="accent6">
                    <a:lumMod val="75000"/>
                  </a:schemeClr>
                </a:solidFill>
                <a:latin typeface="+mj-lt"/>
              </a:rPr>
              <a:t>Roll No- </a:t>
            </a:r>
            <a:r>
              <a:rPr lang="en-IN" dirty="0" smtClean="0">
                <a:solidFill>
                  <a:schemeClr val="accent6">
                    <a:lumMod val="75000"/>
                  </a:schemeClr>
                </a:solidFill>
                <a:latin typeface="+mj-lt"/>
              </a:rPr>
              <a:t>22CSE730, 22CSE848, 22CSE851</a:t>
            </a:r>
          </a:p>
          <a:p>
            <a:pPr algn="ctr"/>
            <a:r>
              <a:rPr lang="en-IN" dirty="0">
                <a:solidFill>
                  <a:schemeClr val="bg1"/>
                </a:solidFill>
                <a:latin typeface="+mj-lt"/>
              </a:rPr>
              <a:t/>
            </a:r>
            <a:br>
              <a:rPr lang="en-IN" dirty="0">
                <a:solidFill>
                  <a:schemeClr val="bg1"/>
                </a:solidFill>
                <a:latin typeface="+mj-lt"/>
              </a:rPr>
            </a:br>
            <a:r>
              <a:rPr lang="en-IN" b="1" dirty="0">
                <a:solidFill>
                  <a:schemeClr val="bg1"/>
                </a:solidFill>
                <a:latin typeface="+mj-lt"/>
              </a:rPr>
              <a:t>Under the Guidance </a:t>
            </a:r>
            <a:r>
              <a:rPr lang="en-IN" b="1" dirty="0" smtClean="0">
                <a:solidFill>
                  <a:schemeClr val="bg1"/>
                </a:solidFill>
                <a:latin typeface="+mj-lt"/>
              </a:rPr>
              <a:t>of</a:t>
            </a:r>
            <a:r>
              <a:rPr lang="en-IN" dirty="0">
                <a:solidFill>
                  <a:schemeClr val="bg1"/>
                </a:solidFill>
                <a:latin typeface="+mj-lt"/>
              </a:rPr>
              <a:t/>
            </a:r>
            <a:br>
              <a:rPr lang="en-IN" dirty="0">
                <a:solidFill>
                  <a:schemeClr val="bg1"/>
                </a:solidFill>
                <a:latin typeface="+mj-lt"/>
              </a:rPr>
            </a:br>
            <a:r>
              <a:rPr lang="en-IN" i="1" dirty="0">
                <a:solidFill>
                  <a:schemeClr val="accent6">
                    <a:lumMod val="75000"/>
                  </a:schemeClr>
                </a:solidFill>
                <a:latin typeface="+mj-lt"/>
              </a:rPr>
              <a:t>Asst. </a:t>
            </a:r>
            <a:r>
              <a:rPr lang="en-IN" i="1" dirty="0" err="1">
                <a:solidFill>
                  <a:schemeClr val="accent6">
                    <a:lumMod val="75000"/>
                  </a:schemeClr>
                </a:solidFill>
                <a:latin typeface="+mj-lt"/>
              </a:rPr>
              <a:t>Prof.</a:t>
            </a:r>
            <a:r>
              <a:rPr lang="en-IN" i="1" dirty="0">
                <a:solidFill>
                  <a:schemeClr val="accent6">
                    <a:lumMod val="75000"/>
                  </a:schemeClr>
                </a:solidFill>
                <a:latin typeface="+mj-lt"/>
              </a:rPr>
              <a:t> </a:t>
            </a:r>
            <a:r>
              <a:rPr lang="en-IN" i="1" dirty="0" err="1" smtClean="0">
                <a:solidFill>
                  <a:schemeClr val="accent6">
                    <a:lumMod val="75000"/>
                  </a:schemeClr>
                </a:solidFill>
                <a:latin typeface="+mj-lt"/>
              </a:rPr>
              <a:t>Ms.Iteshree</a:t>
            </a:r>
            <a:r>
              <a:rPr lang="en-IN" i="1" dirty="0" smtClean="0">
                <a:solidFill>
                  <a:schemeClr val="accent6">
                    <a:lumMod val="75000"/>
                  </a:schemeClr>
                </a:solidFill>
                <a:latin typeface="+mj-lt"/>
              </a:rPr>
              <a:t> Panda</a:t>
            </a:r>
            <a:r>
              <a:rPr lang="en-IN" dirty="0">
                <a:solidFill>
                  <a:schemeClr val="accent6">
                    <a:lumMod val="75000"/>
                  </a:schemeClr>
                </a:solidFill>
                <a:latin typeface="+mj-lt"/>
              </a:rPr>
              <a:t/>
            </a:r>
            <a:br>
              <a:rPr lang="en-IN" dirty="0">
                <a:solidFill>
                  <a:schemeClr val="accent6">
                    <a:lumMod val="75000"/>
                  </a:schemeClr>
                </a:solidFill>
                <a:latin typeface="+mj-lt"/>
              </a:rPr>
            </a:br>
            <a:endParaRPr lang="en-IN" dirty="0">
              <a:solidFill>
                <a:schemeClr val="accent6">
                  <a:lumMod val="75000"/>
                </a:schemeClr>
              </a:solidFill>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5675" y="281178"/>
            <a:ext cx="1423113" cy="1286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pic>
        <p:nvPicPr>
          <p:cNvPr id="140" name="Picture 1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441" y="965641"/>
            <a:ext cx="6593229" cy="3707740"/>
          </a:xfrm>
          <a:prstGeom prst="rect">
            <a:avLst/>
          </a:prstGeom>
        </p:spPr>
      </p:pic>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Tree>
    <p:extLst>
      <p:ext uri="{BB962C8B-B14F-4D97-AF65-F5344CB8AC3E}">
        <p14:creationId xmlns:p14="http://schemas.microsoft.com/office/powerpoint/2010/main" val="566165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Here you could describe</a:t>
            </a:r>
            <a:endParaRPr dirty="0">
              <a:solidFill>
                <a:schemeClr val="accent1"/>
              </a:solidFill>
            </a:endParaRPr>
          </a:p>
          <a:p>
            <a:pPr marL="0" lvl="0" indent="0" algn="r" rtl="0">
              <a:spcBef>
                <a:spcPts val="0"/>
              </a:spcBef>
              <a:spcAft>
                <a:spcPts val="0"/>
              </a:spcAft>
              <a:buNone/>
            </a:pPr>
            <a:r>
              <a:rPr lang="es" dirty="0">
                <a:solidFill>
                  <a:schemeClr val="accent1"/>
                </a:solidFill>
              </a:rPr>
              <a:t>the topic of the section</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About the Project</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lvl="0"/>
            <a:r>
              <a:rPr lang="es" dirty="0"/>
              <a:t>Data cleaning</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0" name="TextBox 19"/>
          <p:cNvSpPr txBox="1"/>
          <p:nvPr/>
        </p:nvSpPr>
        <p:spPr>
          <a:xfrm>
            <a:off x="311700" y="1738851"/>
            <a:ext cx="8590835" cy="523220"/>
          </a:xfrm>
          <a:prstGeom prst="rect">
            <a:avLst/>
          </a:prstGeom>
          <a:noFill/>
        </p:spPr>
        <p:txBody>
          <a:bodyPr wrap="square" rtlCol="0">
            <a:spAutoFit/>
          </a:bodyPr>
          <a:lstStyle/>
          <a:p>
            <a:r>
              <a:rPr lang="en-US" dirty="0" smtClean="0">
                <a:solidFill>
                  <a:schemeClr val="bg1"/>
                </a:solidFill>
              </a:rPr>
              <a:t>-Checking for the less non null value columns and removing them</a:t>
            </a:r>
          </a:p>
          <a:p>
            <a:endParaRPr lang="en-US" dirty="0" smtClean="0">
              <a:solidFill>
                <a:schemeClr val="bg1"/>
              </a:solidFill>
            </a:endParaRPr>
          </a:p>
        </p:txBody>
      </p:sp>
    </p:spTree>
    <p:extLst>
      <p:ext uri="{BB962C8B-B14F-4D97-AF65-F5344CB8AC3E}">
        <p14:creationId xmlns:p14="http://schemas.microsoft.com/office/powerpoint/2010/main" val="2264083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1419836" y="419207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61" name="Google Shape;6683;p54"/>
          <p:cNvGrpSpPr/>
          <p:nvPr/>
        </p:nvGrpSpPr>
        <p:grpSpPr>
          <a:xfrm>
            <a:off x="2883524" y="2831319"/>
            <a:ext cx="253400" cy="365851"/>
            <a:chOff x="-60988625" y="3740800"/>
            <a:chExt cx="316650" cy="310350"/>
          </a:xfrm>
        </p:grpSpPr>
        <p:sp>
          <p:nvSpPr>
            <p:cNvPr id="62"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Team Members</a:t>
            </a:r>
            <a:endParaRPr dirty="0">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49"/>
            <a:ext cx="2095172" cy="210184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sp>
        <p:nvSpPr>
          <p:cNvPr id="1100" name="Google Shape;1100;p38"/>
          <p:cNvSpPr txBox="1">
            <a:spLocks noGrp="1"/>
          </p:cNvSpPr>
          <p:nvPr>
            <p:ph type="subTitle" idx="4294967295"/>
          </p:nvPr>
        </p:nvSpPr>
        <p:spPr>
          <a:xfrm>
            <a:off x="938045" y="3442729"/>
            <a:ext cx="1919437" cy="8283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dirty="0" smtClean="0">
                <a:solidFill>
                  <a:schemeClr val="accent2">
                    <a:lumMod val="75000"/>
                  </a:schemeClr>
                </a:solidFill>
              </a:rPr>
              <a:t>MOHILESH MADAN PATRA</a:t>
            </a:r>
          </a:p>
          <a:p>
            <a:pPr marL="0" lvl="0" indent="0" algn="ctr" rtl="0">
              <a:spcBef>
                <a:spcPts val="0"/>
              </a:spcBef>
              <a:spcAft>
                <a:spcPts val="1600"/>
              </a:spcAft>
              <a:buNone/>
            </a:pPr>
            <a:r>
              <a:rPr lang="es" sz="900" dirty="0" smtClean="0">
                <a:solidFill>
                  <a:schemeClr val="accent2">
                    <a:lumMod val="75000"/>
                  </a:schemeClr>
                </a:solidFill>
              </a:rPr>
              <a:t>22CSE851</a:t>
            </a:r>
            <a:endParaRPr sz="900" dirty="0">
              <a:solidFill>
                <a:schemeClr val="accent2">
                  <a:lumMod val="75000"/>
                </a:schemeClr>
              </a:solidFill>
            </a:endParaRPr>
          </a:p>
        </p:txBody>
      </p:sp>
      <p:sp>
        <p:nvSpPr>
          <p:cNvPr id="1101" name="Google Shape;1101;p38"/>
          <p:cNvSpPr txBox="1">
            <a:spLocks noGrp="1"/>
          </p:cNvSpPr>
          <p:nvPr>
            <p:ph type="subTitle" idx="4294967295"/>
          </p:nvPr>
        </p:nvSpPr>
        <p:spPr>
          <a:xfrm>
            <a:off x="3844392" y="203287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dirty="0" smtClean="0">
                <a:solidFill>
                  <a:schemeClr val="accent2">
                    <a:lumMod val="75000"/>
                  </a:schemeClr>
                </a:solidFill>
              </a:rPr>
              <a:t>SUMAN KUMAR RANA</a:t>
            </a:r>
            <a:br>
              <a:rPr lang="es" sz="900" dirty="0" smtClean="0">
                <a:solidFill>
                  <a:schemeClr val="accent2">
                    <a:lumMod val="75000"/>
                  </a:schemeClr>
                </a:solidFill>
              </a:rPr>
            </a:br>
            <a:r>
              <a:rPr lang="es" sz="900" dirty="0" smtClean="0">
                <a:solidFill>
                  <a:schemeClr val="accent2">
                    <a:lumMod val="75000"/>
                  </a:schemeClr>
                </a:solidFill>
              </a:rPr>
              <a:t>22CSE730</a:t>
            </a:r>
            <a:endParaRPr sz="900" dirty="0">
              <a:solidFill>
                <a:schemeClr val="accent2">
                  <a:lumMod val="75000"/>
                </a:schemeClr>
              </a:solidFill>
            </a:endParaRPr>
          </a:p>
        </p:txBody>
      </p:sp>
      <p:sp>
        <p:nvSpPr>
          <p:cNvPr id="1102" name="Google Shape;1102;p38"/>
          <p:cNvSpPr txBox="1">
            <a:spLocks noGrp="1"/>
          </p:cNvSpPr>
          <p:nvPr>
            <p:ph type="subTitle" idx="4294967295"/>
          </p:nvPr>
        </p:nvSpPr>
        <p:spPr>
          <a:xfrm>
            <a:off x="6572250" y="3490988"/>
            <a:ext cx="1584846" cy="35076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dirty="0" smtClean="0">
                <a:solidFill>
                  <a:schemeClr val="accent2">
                    <a:lumMod val="75000"/>
                  </a:schemeClr>
                </a:solidFill>
              </a:rPr>
              <a:t>SURYA PRAKASH</a:t>
            </a:r>
          </a:p>
          <a:p>
            <a:pPr marL="0" lvl="0" indent="0" algn="ctr" rtl="0">
              <a:spcBef>
                <a:spcPts val="0"/>
              </a:spcBef>
              <a:spcAft>
                <a:spcPts val="1600"/>
              </a:spcAft>
              <a:buNone/>
            </a:pPr>
            <a:r>
              <a:rPr lang="es" sz="900" dirty="0" smtClean="0">
                <a:solidFill>
                  <a:schemeClr val="accent2">
                    <a:lumMod val="75000"/>
                  </a:schemeClr>
                </a:solidFill>
              </a:rPr>
              <a:t>22CSE848</a:t>
            </a:r>
            <a:endParaRPr sz="900" dirty="0">
              <a:solidFill>
                <a:schemeClr val="accent2">
                  <a:lumMod val="75000"/>
                </a:schemeClr>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347" y="1901750"/>
            <a:ext cx="1139306" cy="13557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610" y="2043112"/>
            <a:ext cx="1560579" cy="13430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8764" y="2634448"/>
            <a:ext cx="2448655" cy="161656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{65883DF3-5983-475F-876D-051B86D47C11}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{65883DF3-5983-475F-876D-051B86D47C11}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{65883DF3-5983-475F-876D-051B86D47C11}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{65883DF3-5983-475F-876D-051B86D47C11}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s">
                <a:solidFill>
                  <a:srgbClr val="FFFFFF"/>
                </a:solidFill>
                <a:latin typeface="Arial"/>
                <a:ea typeface="Arial"/>
                <a:cs typeface="Arial"/>
                <a:sym typeface="Arial"/>
              </a:rPr>
              <a:t>, allowing you to customize and add even more icons.</a:t>
            </a:r>
            <a:r>
              <a:rPr lang="es">
                <a:solidFill>
                  <a:srgbClr val="435D74"/>
                </a:solidFill>
                <a:latin typeface="Arial"/>
                <a:ea typeface="Arial"/>
                <a:cs typeface="Arial"/>
                <a:sym typeface="Arial"/>
              </a:rPr>
              <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OF CONTENTS</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0" name="TextBox 19"/>
          <p:cNvSpPr txBox="1"/>
          <p:nvPr/>
        </p:nvSpPr>
        <p:spPr>
          <a:xfrm>
            <a:off x="1872343" y="1865086"/>
            <a:ext cx="6023428" cy="1785104"/>
          </a:xfrm>
          <a:prstGeom prst="rect">
            <a:avLst/>
          </a:prstGeom>
          <a:noFill/>
        </p:spPr>
        <p:txBody>
          <a:bodyPr wrap="square" rtlCol="0">
            <a:spAutoFit/>
          </a:bodyPr>
          <a:lstStyle/>
          <a:p>
            <a:pPr marL="342900" indent="-342900">
              <a:buFont typeface="Wingdings" panose="05000000000000000000" pitchFamily="2" charset="2"/>
              <a:buChar char="q"/>
            </a:pPr>
            <a:r>
              <a:rPr lang="en-US" sz="2200" dirty="0" smtClean="0">
                <a:solidFill>
                  <a:schemeClr val="bg1"/>
                </a:solidFill>
              </a:rPr>
              <a:t>Data collection</a:t>
            </a:r>
          </a:p>
          <a:p>
            <a:pPr marL="342900" indent="-342900">
              <a:buFont typeface="Wingdings" panose="05000000000000000000" pitchFamily="2" charset="2"/>
              <a:buChar char="q"/>
            </a:pPr>
            <a:r>
              <a:rPr lang="en-US" sz="2200" dirty="0" smtClean="0">
                <a:solidFill>
                  <a:schemeClr val="bg1"/>
                </a:solidFill>
              </a:rPr>
              <a:t>Data cleaning</a:t>
            </a:r>
            <a:r>
              <a:rPr lang="en-IN" sz="2200" dirty="0">
                <a:solidFill>
                  <a:schemeClr val="bg1"/>
                </a:solidFill>
              </a:rPr>
              <a:t> </a:t>
            </a:r>
          </a:p>
          <a:p>
            <a:pPr marL="342900" indent="-342900">
              <a:buFont typeface="Wingdings" panose="05000000000000000000" pitchFamily="2" charset="2"/>
              <a:buChar char="q"/>
            </a:pPr>
            <a:r>
              <a:rPr lang="en-US" sz="2200" dirty="0" smtClean="0">
                <a:solidFill>
                  <a:schemeClr val="bg1"/>
                </a:solidFill>
              </a:rPr>
              <a:t>EDA</a:t>
            </a:r>
          </a:p>
          <a:p>
            <a:pPr marL="342900" indent="-342900">
              <a:buFont typeface="Wingdings" panose="05000000000000000000" pitchFamily="2" charset="2"/>
              <a:buChar char="q"/>
            </a:pPr>
            <a:r>
              <a:rPr lang="en-US" sz="2200" dirty="0" smtClean="0">
                <a:solidFill>
                  <a:schemeClr val="bg1"/>
                </a:solidFill>
              </a:rPr>
              <a:t>Text preprocessing</a:t>
            </a:r>
          </a:p>
          <a:p>
            <a:pPr marL="342900" indent="-342900">
              <a:buFont typeface="Wingdings" panose="05000000000000000000" pitchFamily="2" charset="2"/>
              <a:buChar char="q"/>
            </a:pPr>
            <a:r>
              <a:rPr lang="en-US" sz="2200" dirty="0" smtClean="0">
                <a:solidFill>
                  <a:schemeClr val="bg1"/>
                </a:solidFill>
              </a:rPr>
              <a:t>Model </a:t>
            </a:r>
            <a:r>
              <a:rPr lang="en-US" sz="2200" dirty="0" smtClean="0">
                <a:solidFill>
                  <a:schemeClr val="bg1"/>
                </a:solidFill>
              </a:rPr>
              <a:t>building</a:t>
            </a:r>
            <a:endParaRPr lang="en-US" sz="2200" dirty="0" smtClean="0">
              <a:solidFill>
                <a:schemeClr val="bg1"/>
              </a:solidFill>
            </a:endParaRPr>
          </a:p>
        </p:txBody>
      </p:sp>
    </p:spTree>
    <p:extLst>
      <p:ext uri="{BB962C8B-B14F-4D97-AF65-F5344CB8AC3E}">
        <p14:creationId xmlns:p14="http://schemas.microsoft.com/office/powerpoint/2010/main" val="4241759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Data collection</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6" name="Picture 5"/>
          <p:cNvPicPr>
            <a:picLocks noChangeAspect="1"/>
          </p:cNvPicPr>
          <p:nvPr/>
        </p:nvPicPr>
        <p:blipFill>
          <a:blip r:embed="rId3"/>
          <a:stretch>
            <a:fillRect/>
          </a:stretch>
        </p:blipFill>
        <p:spPr>
          <a:xfrm>
            <a:off x="900673" y="1529647"/>
            <a:ext cx="6700853" cy="2986935"/>
          </a:xfrm>
          <a:prstGeom prst="rect">
            <a:avLst/>
          </a:prstGeom>
        </p:spPr>
      </p:pic>
      <p:sp>
        <p:nvSpPr>
          <p:cNvPr id="7" name="Google Shape;218;p23"/>
          <p:cNvSpPr txBox="1">
            <a:spLocks noGrp="1"/>
          </p:cNvSpPr>
          <p:nvPr>
            <p:ph type="ctrTitle"/>
          </p:nvPr>
        </p:nvSpPr>
        <p:spPr>
          <a:xfrm>
            <a:off x="900673" y="4564217"/>
            <a:ext cx="6262255" cy="461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S</a:t>
            </a:r>
            <a:r>
              <a:rPr lang="es" dirty="0" smtClean="0"/>
              <a:t>ample data</a:t>
            </a:r>
            <a:endParaRPr dirty="0"/>
          </a:p>
        </p:txBody>
      </p:sp>
    </p:spTree>
    <p:extLst>
      <p:ext uri="{BB962C8B-B14F-4D97-AF65-F5344CB8AC3E}">
        <p14:creationId xmlns:p14="http://schemas.microsoft.com/office/powerpoint/2010/main" val="1067841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lvl="0"/>
            <a:r>
              <a:rPr lang="es" dirty="0"/>
              <a:t>Data cleaning</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0" name="TextBox 19"/>
          <p:cNvSpPr txBox="1"/>
          <p:nvPr/>
        </p:nvSpPr>
        <p:spPr>
          <a:xfrm>
            <a:off x="311700" y="1738851"/>
            <a:ext cx="8590835" cy="2031325"/>
          </a:xfrm>
          <a:prstGeom prst="rect">
            <a:avLst/>
          </a:prstGeom>
          <a:noFill/>
        </p:spPr>
        <p:txBody>
          <a:bodyPr wrap="square" rtlCol="0">
            <a:spAutoFit/>
          </a:bodyPr>
          <a:lstStyle/>
          <a:p>
            <a:r>
              <a:rPr lang="en-US" dirty="0" smtClean="0">
                <a:solidFill>
                  <a:schemeClr val="bg1"/>
                </a:solidFill>
              </a:rPr>
              <a:t>-Checking for the less non null value columns and removing them</a:t>
            </a:r>
          </a:p>
          <a:p>
            <a:endParaRPr lang="en-US" dirty="0" smtClean="0">
              <a:solidFill>
                <a:schemeClr val="bg1"/>
              </a:solidFill>
            </a:endParaRPr>
          </a:p>
          <a:p>
            <a:r>
              <a:rPr lang="en-US" dirty="0" smtClean="0">
                <a:solidFill>
                  <a:schemeClr val="bg1"/>
                </a:solidFill>
              </a:rPr>
              <a:t>-Renaming our remaining columns to more understandable form</a:t>
            </a:r>
          </a:p>
          <a:p>
            <a:endParaRPr lang="en-US" dirty="0" smtClean="0">
              <a:solidFill>
                <a:schemeClr val="bg1"/>
              </a:solidFill>
            </a:endParaRPr>
          </a:p>
          <a:p>
            <a:r>
              <a:rPr lang="en-US" dirty="0" smtClean="0">
                <a:solidFill>
                  <a:schemeClr val="bg1"/>
                </a:solidFill>
              </a:rPr>
              <a:t>-Using label encoder to change our target column’s data as (Ham=0,Spam=1)</a:t>
            </a:r>
          </a:p>
          <a:p>
            <a:endParaRPr lang="en-US" dirty="0" smtClean="0">
              <a:solidFill>
                <a:schemeClr val="bg1"/>
              </a:solidFill>
            </a:endParaRPr>
          </a:p>
          <a:p>
            <a:r>
              <a:rPr lang="en-US" dirty="0" smtClean="0">
                <a:solidFill>
                  <a:schemeClr val="bg1"/>
                </a:solidFill>
              </a:rPr>
              <a:t>-Checking for null values and then removing them</a:t>
            </a:r>
          </a:p>
          <a:p>
            <a:endParaRPr lang="en-US" dirty="0" smtClean="0">
              <a:solidFill>
                <a:schemeClr val="bg1"/>
              </a:solidFill>
            </a:endParaRPr>
          </a:p>
          <a:p>
            <a:r>
              <a:rPr lang="en-US" dirty="0" smtClean="0">
                <a:solidFill>
                  <a:schemeClr val="bg1"/>
                </a:solidFill>
              </a:rPr>
              <a:t>-</a:t>
            </a:r>
            <a:r>
              <a:rPr lang="en-US" dirty="0">
                <a:solidFill>
                  <a:schemeClr val="bg1"/>
                </a:solidFill>
              </a:rPr>
              <a:t>Checking for </a:t>
            </a:r>
            <a:r>
              <a:rPr lang="en-US" dirty="0" smtClean="0">
                <a:solidFill>
                  <a:schemeClr val="bg1"/>
                </a:solidFill>
              </a:rPr>
              <a:t>duplicate </a:t>
            </a:r>
            <a:r>
              <a:rPr lang="en-US" dirty="0">
                <a:solidFill>
                  <a:schemeClr val="bg1"/>
                </a:solidFill>
              </a:rPr>
              <a:t>values and then removing </a:t>
            </a:r>
            <a:r>
              <a:rPr lang="en-US" dirty="0" smtClean="0">
                <a:solidFill>
                  <a:schemeClr val="bg1"/>
                </a:solidFill>
              </a:rPr>
              <a:t>them</a:t>
            </a:r>
            <a:endParaRPr lang="en-US" dirty="0">
              <a:solidFill>
                <a:schemeClr val="bg1"/>
              </a:solidFill>
            </a:endParaRPr>
          </a:p>
        </p:txBody>
      </p:sp>
    </p:spTree>
    <p:extLst>
      <p:ext uri="{BB962C8B-B14F-4D97-AF65-F5344CB8AC3E}">
        <p14:creationId xmlns:p14="http://schemas.microsoft.com/office/powerpoint/2010/main" val="3807135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01090" y="145106"/>
            <a:ext cx="5061528" cy="4897949"/>
          </a:xfrm>
          <a:prstGeom prst="rect">
            <a:avLst/>
          </a:prstGeom>
        </p:spPr>
      </p:pic>
    </p:spTree>
    <p:extLst>
      <p:ext uri="{BB962C8B-B14F-4D97-AF65-F5344CB8AC3E}">
        <p14:creationId xmlns:p14="http://schemas.microsoft.com/office/powerpoint/2010/main" val="2121765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5718" y="341745"/>
            <a:ext cx="6727410" cy="4479636"/>
          </a:xfrm>
          <a:prstGeom prst="rect">
            <a:avLst/>
          </a:prstGeom>
        </p:spPr>
      </p:pic>
    </p:spTree>
    <p:extLst>
      <p:ext uri="{BB962C8B-B14F-4D97-AF65-F5344CB8AC3E}">
        <p14:creationId xmlns:p14="http://schemas.microsoft.com/office/powerpoint/2010/main" val="5961487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lvl="0"/>
            <a:r>
              <a:rPr lang="en-IN" b="1" dirty="0"/>
              <a:t>Exploratory Data Analysis</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0" name="TextBox 19"/>
          <p:cNvSpPr txBox="1"/>
          <p:nvPr/>
        </p:nvSpPr>
        <p:spPr>
          <a:xfrm>
            <a:off x="311700" y="1738851"/>
            <a:ext cx="8590835" cy="2462213"/>
          </a:xfrm>
          <a:prstGeom prst="rect">
            <a:avLst/>
          </a:prstGeom>
          <a:noFill/>
        </p:spPr>
        <p:txBody>
          <a:bodyPr wrap="square" rtlCol="0">
            <a:spAutoFit/>
          </a:bodyPr>
          <a:lstStyle/>
          <a:p>
            <a:r>
              <a:rPr lang="en-US" dirty="0" smtClean="0">
                <a:solidFill>
                  <a:schemeClr val="bg1"/>
                </a:solidFill>
              </a:rPr>
              <a:t>-Checking the number of ham and pam mail in our dataset</a:t>
            </a:r>
          </a:p>
          <a:p>
            <a:endParaRPr lang="en-US" dirty="0" smtClean="0">
              <a:solidFill>
                <a:schemeClr val="bg1"/>
              </a:solidFill>
            </a:endParaRPr>
          </a:p>
          <a:p>
            <a:r>
              <a:rPr lang="en-US" dirty="0" smtClean="0">
                <a:solidFill>
                  <a:schemeClr val="bg1"/>
                </a:solidFill>
              </a:rPr>
              <a:t>-Calculating the number of characters present in our text column of the dataset</a:t>
            </a:r>
          </a:p>
          <a:p>
            <a:endParaRPr lang="en-US" dirty="0" smtClean="0">
              <a:solidFill>
                <a:schemeClr val="bg1"/>
              </a:solidFill>
            </a:endParaRPr>
          </a:p>
          <a:p>
            <a:r>
              <a:rPr lang="en-US" dirty="0" smtClean="0">
                <a:solidFill>
                  <a:schemeClr val="bg1"/>
                </a:solidFill>
              </a:rPr>
              <a:t>-Calculating </a:t>
            </a:r>
            <a:r>
              <a:rPr lang="en-US" dirty="0">
                <a:solidFill>
                  <a:schemeClr val="bg1"/>
                </a:solidFill>
              </a:rPr>
              <a:t>the number of </a:t>
            </a:r>
            <a:r>
              <a:rPr lang="en-US" dirty="0" smtClean="0">
                <a:solidFill>
                  <a:schemeClr val="bg1"/>
                </a:solidFill>
              </a:rPr>
              <a:t>words </a:t>
            </a:r>
            <a:r>
              <a:rPr lang="en-US" dirty="0">
                <a:solidFill>
                  <a:schemeClr val="bg1"/>
                </a:solidFill>
              </a:rPr>
              <a:t>present in our text column of the </a:t>
            </a:r>
            <a:r>
              <a:rPr lang="en-US" dirty="0" smtClean="0">
                <a:solidFill>
                  <a:schemeClr val="bg1"/>
                </a:solidFill>
              </a:rPr>
              <a:t>dataset</a:t>
            </a:r>
          </a:p>
          <a:p>
            <a:pPr marL="285750" indent="-285750">
              <a:buFontTx/>
              <a:buChar char="-"/>
            </a:pPr>
            <a:endParaRPr lang="en-US" dirty="0" smtClean="0">
              <a:solidFill>
                <a:schemeClr val="bg1"/>
              </a:solidFill>
            </a:endParaRPr>
          </a:p>
          <a:p>
            <a:r>
              <a:rPr lang="en-US" dirty="0" smtClean="0">
                <a:solidFill>
                  <a:schemeClr val="bg1"/>
                </a:solidFill>
              </a:rPr>
              <a:t>-Calculating </a:t>
            </a:r>
            <a:r>
              <a:rPr lang="en-US" dirty="0">
                <a:solidFill>
                  <a:schemeClr val="bg1"/>
                </a:solidFill>
              </a:rPr>
              <a:t>the number of </a:t>
            </a:r>
            <a:r>
              <a:rPr lang="en-US" dirty="0" smtClean="0">
                <a:solidFill>
                  <a:schemeClr val="bg1"/>
                </a:solidFill>
              </a:rPr>
              <a:t>sentences </a:t>
            </a:r>
            <a:r>
              <a:rPr lang="en-US" dirty="0">
                <a:solidFill>
                  <a:schemeClr val="bg1"/>
                </a:solidFill>
              </a:rPr>
              <a:t>present in our text column of the </a:t>
            </a:r>
            <a:r>
              <a:rPr lang="en-US" dirty="0" smtClean="0">
                <a:solidFill>
                  <a:schemeClr val="bg1"/>
                </a:solidFill>
              </a:rPr>
              <a:t>dataset</a:t>
            </a:r>
          </a:p>
          <a:p>
            <a:pPr marL="285750" indent="-285750">
              <a:buFontTx/>
              <a:buChar char="-"/>
            </a:pPr>
            <a:endParaRPr lang="en-US" dirty="0" smtClean="0">
              <a:solidFill>
                <a:schemeClr val="bg1"/>
              </a:solidFill>
            </a:endParaRPr>
          </a:p>
          <a:p>
            <a:r>
              <a:rPr lang="en-US" dirty="0" smtClean="0">
                <a:solidFill>
                  <a:schemeClr val="bg1"/>
                </a:solidFill>
              </a:rPr>
              <a:t>-Calculating </a:t>
            </a:r>
            <a:r>
              <a:rPr lang="en-US" dirty="0">
                <a:solidFill>
                  <a:schemeClr val="bg1"/>
                </a:solidFill>
              </a:rPr>
              <a:t>the number of </a:t>
            </a:r>
            <a:r>
              <a:rPr lang="en-US" dirty="0" smtClean="0">
                <a:solidFill>
                  <a:schemeClr val="bg1"/>
                </a:solidFill>
              </a:rPr>
              <a:t>characters, words, sentences </a:t>
            </a:r>
            <a:r>
              <a:rPr lang="en-US" dirty="0">
                <a:solidFill>
                  <a:schemeClr val="bg1"/>
                </a:solidFill>
              </a:rPr>
              <a:t>present in </a:t>
            </a:r>
            <a:r>
              <a:rPr lang="en-US" dirty="0" smtClean="0">
                <a:solidFill>
                  <a:schemeClr val="bg1"/>
                </a:solidFill>
              </a:rPr>
              <a:t>ham and spam data</a:t>
            </a:r>
          </a:p>
          <a:p>
            <a:endParaRPr lang="en-US" dirty="0" smtClean="0">
              <a:solidFill>
                <a:schemeClr val="bg1"/>
              </a:solidFill>
            </a:endParaRPr>
          </a:p>
          <a:p>
            <a:r>
              <a:rPr lang="en-US" dirty="0" smtClean="0">
                <a:solidFill>
                  <a:schemeClr val="bg1"/>
                </a:solidFill>
              </a:rPr>
              <a:t>-visualizing above calculation in graphs</a:t>
            </a:r>
          </a:p>
        </p:txBody>
      </p:sp>
    </p:spTree>
    <p:extLst>
      <p:ext uri="{BB962C8B-B14F-4D97-AF65-F5344CB8AC3E}">
        <p14:creationId xmlns:p14="http://schemas.microsoft.com/office/powerpoint/2010/main" val="2507601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727</Words>
  <Application>Microsoft Office PowerPoint</Application>
  <PresentationFormat>On-screen Show (16:9)</PresentationFormat>
  <Paragraphs>155</Paragraphs>
  <Slides>39</Slides>
  <Notes>39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39</vt:i4>
      </vt:variant>
    </vt:vector>
  </HeadingPairs>
  <TitlesOfParts>
    <vt:vector size="54" baseType="lpstr">
      <vt:lpstr>Amatic SC</vt:lpstr>
      <vt:lpstr>Roboto Thin</vt:lpstr>
      <vt:lpstr>Didact Gothic</vt:lpstr>
      <vt:lpstr>Calibri</vt:lpstr>
      <vt:lpstr>Proxima Nova Semibold</vt:lpstr>
      <vt:lpstr>Roboto Light</vt:lpstr>
      <vt:lpstr>Roboto Medium</vt:lpstr>
      <vt:lpstr>Bree Serif</vt:lpstr>
      <vt:lpstr>Roboto Black</vt:lpstr>
      <vt:lpstr>Arial</vt:lpstr>
      <vt:lpstr>Wingdings</vt:lpstr>
      <vt:lpstr>Proxima Nova</vt:lpstr>
      <vt:lpstr>WEB PROPOSAL</vt:lpstr>
      <vt:lpstr>SlidesGo Final Pages</vt:lpstr>
      <vt:lpstr>Slidesgo Final Pages</vt:lpstr>
      <vt:lpstr>Email Classifier using python</vt:lpstr>
      <vt:lpstr>PowerPoint Presentation</vt:lpstr>
      <vt:lpstr>Team Members</vt:lpstr>
      <vt:lpstr>TABLE OF CONTENTS</vt:lpstr>
      <vt:lpstr>Data collection</vt:lpstr>
      <vt:lpstr>Data cleaning</vt:lpstr>
      <vt:lpstr>PowerPoint Presentation</vt:lpstr>
      <vt:lpstr>PowerPoint Presentation</vt:lpstr>
      <vt:lpstr>Exploratory Data Analysis</vt:lpstr>
      <vt:lpstr>PowerPoint Presentation</vt:lpstr>
      <vt:lpstr>PowerPoint Presentation</vt:lpstr>
      <vt:lpstr>Data preprocessing</vt:lpstr>
      <vt:lpstr>PowerPoint Presentation</vt:lpstr>
      <vt:lpstr>PowerPoint Presentation</vt:lpstr>
      <vt:lpstr>PowerPoint Presentation</vt:lpstr>
      <vt:lpstr>Model Building</vt:lpstr>
      <vt:lpstr>PowerPoint Presentation</vt:lpstr>
      <vt:lpstr>PowerPoint Presentation</vt:lpstr>
      <vt:lpstr>PowerPoint Presentation</vt:lpstr>
      <vt:lpstr>THANKS!</vt:lpstr>
      <vt:lpstr>PowerPoint Presentation</vt:lpstr>
      <vt:lpstr>TABLE OF CONTENTS</vt:lpstr>
      <vt:lpstr>Data cleaning</vt:lpstr>
      <vt:lpstr>—SOMEONE FAMOUS</vt:lpstr>
      <vt:lpstr>OUR TIMELINE</vt:lpstr>
      <vt:lpstr>CREDITS</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suman rana</dc:creator>
  <cp:lastModifiedBy>suman</cp:lastModifiedBy>
  <cp:revision>16</cp:revision>
  <dcterms:modified xsi:type="dcterms:W3CDTF">2024-04-28T22:08:33Z</dcterms:modified>
</cp:coreProperties>
</file>